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73" r:id="rId3"/>
    <p:sldId id="257" r:id="rId4"/>
    <p:sldId id="268" r:id="rId5"/>
    <p:sldId id="274" r:id="rId6"/>
    <p:sldId id="261" r:id="rId7"/>
    <p:sldId id="266" r:id="rId8"/>
    <p:sldId id="262" r:id="rId9"/>
    <p:sldId id="263" r:id="rId10"/>
    <p:sldId id="264" r:id="rId11"/>
    <p:sldId id="269" r:id="rId12"/>
    <p:sldId id="265" r:id="rId13"/>
    <p:sldId id="270" r:id="rId14"/>
    <p:sldId id="260" r:id="rId15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96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DBD10-1969-47B6-B03A-B47AFFC292F9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7278C-0CB4-47DA-9E3E-AB732A974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4C93-0620-494B-87FA-8D6E45335B83}" type="datetimeFigureOut">
              <a:rPr lang="vi-VN" smtClean="0"/>
              <a:pPr/>
              <a:t>02/04/2019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57A9-4BBD-4CBC-A89D-CEC06011DAE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492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4C93-0620-494B-87FA-8D6E45335B83}" type="datetimeFigureOut">
              <a:rPr lang="vi-VN" smtClean="0"/>
              <a:pPr/>
              <a:t>02/04/2019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57A9-4BBD-4CBC-A89D-CEC06011DAE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440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4C93-0620-494B-87FA-8D6E45335B83}" type="datetimeFigureOut">
              <a:rPr lang="vi-VN" smtClean="0"/>
              <a:pPr/>
              <a:t>02/04/2019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57A9-4BBD-4CBC-A89D-CEC06011DAE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92905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2F2A6-2BC2-4999-BD09-3CC784B11A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0706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4C93-0620-494B-87FA-8D6E45335B83}" type="datetimeFigureOut">
              <a:rPr lang="vi-VN" smtClean="0"/>
              <a:pPr/>
              <a:t>02/04/2019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57A9-4BBD-4CBC-A89D-CEC06011DAE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7429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4C93-0620-494B-87FA-8D6E45335B83}" type="datetimeFigureOut">
              <a:rPr lang="vi-VN" smtClean="0"/>
              <a:pPr/>
              <a:t>02/04/2019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57A9-4BBD-4CBC-A89D-CEC06011DAE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8485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4C93-0620-494B-87FA-8D6E45335B83}" type="datetimeFigureOut">
              <a:rPr lang="vi-VN" smtClean="0"/>
              <a:pPr/>
              <a:t>02/04/2019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57A9-4BBD-4CBC-A89D-CEC06011DAE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6152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4C93-0620-494B-87FA-8D6E45335B83}" type="datetimeFigureOut">
              <a:rPr lang="vi-VN" smtClean="0"/>
              <a:pPr/>
              <a:t>02/04/2019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57A9-4BBD-4CBC-A89D-CEC06011DAE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394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4C93-0620-494B-87FA-8D6E45335B83}" type="datetimeFigureOut">
              <a:rPr lang="vi-VN" smtClean="0"/>
              <a:pPr/>
              <a:t>02/04/2019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57A9-4BBD-4CBC-A89D-CEC06011DAE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129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4C93-0620-494B-87FA-8D6E45335B83}" type="datetimeFigureOut">
              <a:rPr lang="vi-VN" smtClean="0"/>
              <a:pPr/>
              <a:t>02/04/2019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57A9-4BBD-4CBC-A89D-CEC06011DAE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0274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4C93-0620-494B-87FA-8D6E45335B83}" type="datetimeFigureOut">
              <a:rPr lang="vi-VN" smtClean="0"/>
              <a:pPr/>
              <a:t>02/04/2019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57A9-4BBD-4CBC-A89D-CEC06011DAE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88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4C93-0620-494B-87FA-8D6E45335B83}" type="datetimeFigureOut">
              <a:rPr lang="vi-VN" smtClean="0"/>
              <a:pPr/>
              <a:t>02/04/2019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57A9-4BBD-4CBC-A89D-CEC06011DAE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779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4C93-0620-494B-87FA-8D6E45335B83}" type="datetimeFigureOut">
              <a:rPr lang="vi-VN" smtClean="0"/>
              <a:pPr/>
              <a:t>02/04/2019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357A9-4BBD-4CBC-A89D-CEC06011DAE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495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Kết quả hình ảnh cho Life in the p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02175"/>
            <a:ext cx="1447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702175"/>
            <a:ext cx="1752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4686300"/>
            <a:ext cx="1295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762500"/>
            <a:ext cx="1295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0" y="4762500"/>
            <a:ext cx="1295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762500"/>
            <a:ext cx="1295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13" y="4686300"/>
            <a:ext cx="1295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5" y="4762500"/>
            <a:ext cx="1295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538" y="4768850"/>
            <a:ext cx="1295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WordArt 18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077200" cy="1524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WELCOME TO OUR CLASS - 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8A1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62" name="WordArt 19"/>
          <p:cNvSpPr>
            <a:spLocks noChangeArrowheads="1" noChangeShapeType="1" noTextEdit="1"/>
          </p:cNvSpPr>
          <p:nvPr/>
        </p:nvSpPr>
        <p:spPr bwMode="auto">
          <a:xfrm>
            <a:off x="990600" y="1905000"/>
            <a:ext cx="7513638" cy="14160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Unit 4: O</a:t>
            </a:r>
            <a:r>
              <a:rPr lang="en-US" sz="3600" b="1" kern="10" dirty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ur customs and tradition</a:t>
            </a:r>
            <a:endParaRPr lang="en-US" sz="3600" b="1" kern="10" dirty="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63" name="AutoShape 16" descr="Hiển thị IMG_13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64" name="WordArt 18"/>
          <p:cNvSpPr>
            <a:spLocks noChangeArrowheads="1" noChangeShapeType="1" noTextEdit="1"/>
          </p:cNvSpPr>
          <p:nvPr/>
        </p:nvSpPr>
        <p:spPr bwMode="auto">
          <a:xfrm>
            <a:off x="2254249" y="3419031"/>
            <a:ext cx="4932363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Lesson </a:t>
            </a:r>
            <a:r>
              <a:rPr lang="en-US" sz="3600" kern="10" dirty="0" smtClean="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5: Skills 1</a:t>
            </a:r>
            <a:endParaRPr lang="en-US" sz="3600" kern="10" dirty="0"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357830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743" y="533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Task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Work in pairs and discuss the questions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2378" y="36576"/>
            <a:ext cx="25931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II. speaking</a:t>
            </a:r>
            <a:endParaRPr lang="en-US" sz="36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934" y="914400"/>
            <a:ext cx="901486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 What are the three customs and traditions you like most in your family? Describe them in detail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 How do you feel when you take part in these customs and traditions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3. Why is it important to continue family customs and traditions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6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76" y="1045547"/>
            <a:ext cx="9144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 What are the three customs and traditions you like most in your family? Describe them in detail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0480" y="1964591"/>
            <a:ext cx="91440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We have tradition of celebrating family member’s birthday. We also have custom of having dinner together. At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Tet</a:t>
            </a: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we have tradition of making foods: sticky rice, spring roll,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chung</a:t>
            </a: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cake.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" y="3349586"/>
            <a:ext cx="9144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 How do you feel when you take part in these customs and traditions?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3064" y="4303693"/>
            <a:ext cx="9144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They are so meaningful and I feel happy to be a part of our traditions and customs.</a:t>
            </a:r>
            <a:endParaRPr lang="en-US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257800"/>
            <a:ext cx="9220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 Why is it important to continue family customs and traditions?</a:t>
            </a: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91440" y="6149662"/>
            <a:ext cx="9144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They make family member closer and love each other more.</a:t>
            </a:r>
            <a:endParaRPr lang="en-US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19400" y="152400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Suggestions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166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76200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Interview another pair to get their answers to the questions in 5. Note down their answers in the table below. Then present what you have found out to the class.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220496"/>
              </p:ext>
            </p:extLst>
          </p:nvPr>
        </p:nvGraphicFramePr>
        <p:xfrm>
          <a:off x="152400" y="1447800"/>
          <a:ext cx="8812088" cy="7602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971800"/>
                <a:gridCol w="1910680"/>
                <a:gridCol w="1872208"/>
              </a:tblGrid>
              <a:tr h="500454">
                <a:tc>
                  <a:txBody>
                    <a:bodyPr/>
                    <a:lstStyle/>
                    <a:p>
                      <a:pPr algn="l"/>
                      <a:r>
                        <a:rPr lang="vi-VN" sz="20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Names of interviewees</a:t>
                      </a:r>
                      <a:endParaRPr lang="vi-VN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Q1</a:t>
                      </a:r>
                      <a:r>
                        <a:rPr lang="en-US" sz="20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three customs and traditions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endParaRPr lang="vi-VN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4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Q2</a:t>
                      </a:r>
                      <a:r>
                        <a:rPr lang="en-US" sz="24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How do you feel… ?</a:t>
                      </a:r>
                      <a:endParaRPr lang="vi-V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4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Q3</a:t>
                      </a:r>
                      <a:r>
                        <a:rPr lang="en-US" sz="24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Why is it important to continue… </a:t>
                      </a:r>
                      <a:r>
                        <a:rPr lang="en-US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</a:t>
                      </a:r>
                      <a:endParaRPr lang="vi-V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500454">
                <a:tc>
                  <a:txBody>
                    <a:bodyPr/>
                    <a:lstStyle/>
                    <a:p>
                      <a:r>
                        <a:rPr lang="vi-VN" sz="2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en-US" sz="2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Nam</a:t>
                      </a:r>
                      <a:endParaRPr lang="vi-VN" sz="2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Having dinner with family, going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picnic at the end of month, going travelling in summer</a:t>
                      </a:r>
                      <a:endParaRPr lang="vi-VN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 wonderful</a:t>
                      </a:r>
                      <a:endParaRPr lang="vi-VN" sz="2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People understand and love each other.</a:t>
                      </a:r>
                      <a:endParaRPr lang="vi-VN" sz="2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0454">
                <a:tc>
                  <a:txBody>
                    <a:bodyPr/>
                    <a:lstStyle/>
                    <a:p>
                      <a:r>
                        <a:rPr lang="vi-VN" sz="2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____________________</a:t>
                      </a:r>
                      <a:endParaRPr lang="vi-VN" sz="2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foods: sticky rice, spring roll, Chung cake...</a:t>
                      </a:r>
                      <a:endParaRPr lang="vi-VN" sz="3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meaningful, feel happy to be a part of our traditions and customs</a:t>
                      </a:r>
                      <a:endParaRPr lang="vi-VN" sz="3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make family member closer and love each other more.</a:t>
                      </a:r>
                    </a:p>
                    <a:p>
                      <a:endParaRPr lang="vi-VN" sz="3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0454">
                <a:tc>
                  <a:txBody>
                    <a:bodyPr/>
                    <a:lstStyle/>
                    <a:p>
                      <a:r>
                        <a:rPr lang="vi-VN" sz="2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____________________</a:t>
                      </a:r>
                      <a:endParaRPr lang="vi-VN" sz="2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60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0454">
                <a:tc>
                  <a:txBody>
                    <a:bodyPr/>
                    <a:lstStyle/>
                    <a:p>
                      <a:pPr algn="ctr"/>
                      <a:r>
                        <a:rPr lang="vi-VN" sz="2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endParaRPr lang="vi-VN" sz="2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6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ackground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45" y="1200150"/>
            <a:ext cx="7239000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3148445" y="2209800"/>
            <a:ext cx="27432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Homework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30382" y="4040476"/>
            <a:ext cx="7848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66FF"/>
                </a:solidFill>
              </a:rPr>
              <a:t>1</a:t>
            </a:r>
            <a:r>
              <a:rPr lang="en-US" alt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Write vocabulary.</a:t>
            </a:r>
            <a:endParaRPr lang="en-US" altLang="en-US" sz="28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2. Prepare </a:t>
            </a:r>
            <a:r>
              <a:rPr lang="en-US" altLang="en-US" sz="28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Skills 2.</a:t>
            </a:r>
            <a:endParaRPr lang="en-US" altLang="en-US" sz="28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66FF"/>
                </a:solidFill>
              </a:rPr>
              <a:t>   </a:t>
            </a:r>
            <a:r>
              <a:rPr lang="en-US" altLang="en-US" sz="2000" dirty="0" smtClean="0">
                <a:solidFill>
                  <a:srgbClr val="0066FF"/>
                </a:solidFill>
              </a:rPr>
              <a:t> </a:t>
            </a:r>
            <a:endParaRPr lang="en-US" altLang="en-US" sz="2000" b="1" dirty="0">
              <a:solidFill>
                <a:srgbClr val="0066FF"/>
              </a:solidFill>
              <a:latin typeface=".VnTim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66FF"/>
              </a:solidFill>
              <a:latin typeface=".VnTime" pitchFamily="34" charset="0"/>
            </a:endParaRPr>
          </a:p>
        </p:txBody>
      </p:sp>
      <p:pic>
        <p:nvPicPr>
          <p:cNvPr id="14341" name="Picture 5" descr="56CEE190D2834983BE9B1882D8651F7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34075" y="4105275"/>
            <a:ext cx="8572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286750" y="2971800"/>
            <a:ext cx="8572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93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35" y="1053000"/>
            <a:ext cx="8586930" cy="47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48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hred pattern="recta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CHECK THE OLD LESSON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272" y="1143000"/>
            <a:ext cx="8839200" cy="4525963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832" y="3583812"/>
            <a:ext cx="8887968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are the host/hostess, should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 the food for the guests during the meal?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9456" y="2410650"/>
            <a:ext cx="8784336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Should we place our chopsticks on the rice bowl when we finish eating?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832" y="1219200"/>
            <a:ext cx="8784336" cy="117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the table manners, should we talk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chewing food?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55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25379" y="68759"/>
            <a:ext cx="25396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I. READING</a:t>
            </a:r>
            <a:endParaRPr lang="en-US" sz="40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576" y="838200"/>
            <a:ext cx="8988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Task 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Look at the pictures and answer the questions.</a:t>
            </a:r>
          </a:p>
        </p:txBody>
      </p:sp>
      <p:sp>
        <p:nvSpPr>
          <p:cNvPr id="7" name="AutoShape 2" descr="http://s.sachmem.com/public/images/TA8T1SHS/U4-L5-1-1-jpkawtdcsfbyulzh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4953000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the people doing in each picture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Does your family ever do the same things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41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http://s.sachmem.com/public/images/TA8T1SHS/U4-L5-1-1-jpkawtdcsfbyulzh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What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are the people doing in each picture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575" y="90940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Picture 1: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 family is celebrating a birthday.  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5574" y="1457385"/>
            <a:ext cx="9067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Picture 2: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People are making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chung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cakes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5575" y="204216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Picture 2: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 family is at an amusement park.  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410" y="267309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Does your family ever do the same things?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325787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Yes, we do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84264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No, we don’t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24200"/>
            <a:ext cx="6019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341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Task 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Vocabulary</a:t>
            </a:r>
            <a:endParaRPr lang="en-US" sz="36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1066800"/>
            <a:ext cx="42672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- Sense of belonging (n)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95800" y="1048512"/>
            <a:ext cx="3810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cảm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giác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thân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thuộc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4319" y="1764474"/>
            <a:ext cx="3810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grilled chicken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5800" y="1782762"/>
            <a:ext cx="3810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thịt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gà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nướng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74319" y="2480436"/>
            <a:ext cx="3810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wedding anniversary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495800" y="2473704"/>
            <a:ext cx="3810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kỉ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niệm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cưới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 flipH="1" flipV="1">
            <a:off x="2133600" y="1143000"/>
            <a:ext cx="45719" cy="76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502408" y="2549334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7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76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Task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Read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Mi’s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presentation on customs and traditions. Is she writing about her family or her society?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840224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my opinion, customs and traditions are very important. Like other families, we have our own customs and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traditions.</a:t>
            </a:r>
          </a:p>
          <a:p>
            <a:pPr algn="just"/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Firstly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there’s a tradition in our family of having lunch together on the second day of Tet. Everyone has to be there before 11 a.m. We have followed this tradition for three generations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 Secondly, we have the custom of spending Sunday together. We usually go to the cinema or go for a picnic. We don’t have to do it, but it makes us closer as a family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 Thirdly, we celebrate our grandparents’ wedding anniversary on the first Sunday of October because they don’t remember the exact date. The custom is that we have to cook a new dish each year. Last year, my mum cooked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lasagne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an Italian dish. This year, we prepared five-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sticky rice served with grilled chicken. We all enjoy these customs and traditions because they provide our family with a sense of belonging.</a:t>
            </a:r>
            <a:endParaRPr lang="vi-VN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6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2400"/>
            <a:ext cx="40005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5334000"/>
            <a:ext cx="78055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Answer: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She is writing about her family.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7587" y="4632960"/>
            <a:ext cx="89564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she writing about her family or her society?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" name="Picture 3" descr="U4-L4-1-1-brtvnzokqpfagxm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7828"/>
            <a:ext cx="4572000" cy="464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Admin\Desktop\lasagn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2895600"/>
            <a:ext cx="40005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áº¿t quáº£ hÃ¬nh áº£nh cho Äi picnic theo gia ÄÃ¬n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3524249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6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Task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Now decide in which paragraph each detail below is mentioned. Write A, B, or C in the blank.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610727"/>
              </p:ext>
            </p:extLst>
          </p:nvPr>
        </p:nvGraphicFramePr>
        <p:xfrm>
          <a:off x="152399" y="1303477"/>
          <a:ext cx="8839201" cy="53838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629401"/>
                <a:gridCol w="762000"/>
                <a:gridCol w="762000"/>
                <a:gridCol w="685800"/>
              </a:tblGrid>
              <a:tr h="660849">
                <a:tc>
                  <a:txBody>
                    <a:bodyPr/>
                    <a:lstStyle/>
                    <a:p>
                      <a:pPr algn="ctr"/>
                      <a:endParaRPr lang="vi-VN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0849">
                <a:tc>
                  <a:txBody>
                    <a:bodyPr/>
                    <a:lstStyle/>
                    <a:p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 the name of an Italian dish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18813">
                <a:tc>
                  <a:txBody>
                    <a:bodyPr/>
                    <a:lstStyle/>
                    <a:p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 the time family members have to gather for lunch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18813">
                <a:tc>
                  <a:txBody>
                    <a:bodyPr/>
                    <a:lstStyle/>
                    <a:p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 the date of the wedding anniversary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0849">
                <a:tc>
                  <a:txBody>
                    <a:bodyPr/>
                    <a:lstStyle/>
                    <a:p>
                      <a:r>
                        <a:rPr lang="vi-VN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vi-VN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 outdoor activity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18813">
                <a:tc>
                  <a:txBody>
                    <a:bodyPr/>
                    <a:lstStyle/>
                    <a:p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 the length of time a tradition has existed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18813">
                <a:tc>
                  <a:txBody>
                    <a:bodyPr/>
                    <a:lstStyle/>
                    <a:p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 the reason for spending time together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781800" y="519326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✔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43800" y="60198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✔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29600" y="37338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✔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43800" y="443126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✔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47661" y="290578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✔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05800" y="20574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✔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19800" y="2057400"/>
            <a:ext cx="763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L22</a:t>
            </a:r>
            <a:endParaRPr lang="vi-VN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97986" y="3124200"/>
            <a:ext cx="583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L5</a:t>
            </a:r>
            <a:endParaRPr lang="vi-VN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19800" y="3896380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L16,17</a:t>
            </a:r>
            <a:endParaRPr lang="vi-VN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19800" y="4567535"/>
            <a:ext cx="1053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L11,12</a:t>
            </a:r>
            <a:endParaRPr lang="vi-VN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0" y="5405735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L7,8</a:t>
            </a:r>
            <a:endParaRPr lang="vi-VN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96000" y="6167735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L12,13</a:t>
            </a:r>
            <a:endParaRPr lang="vi-VN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6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Task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 the text again and answer the questions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20316"/>
            <a:ext cx="91440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are the three customs or traditions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mentions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2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does Mi’s family usually do on Sundays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</a:p>
          <a:p>
            <a:pPr marL="342900" indent="-342900">
              <a:buAutoNum type="arabicPeriod" startAt="3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is the date of her grandparents’ wedding anniversary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4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did they make for the grandparents’ wedding anniversary this year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5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do they love family customs and traditions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0393" y="990600"/>
            <a:ext cx="88204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They are: having lunch together on the second day of Tet, spending Sunday together, and celebrating her grandparents’ wedding anniversary on the first Sunday of October.</a:t>
            </a:r>
            <a:endParaRPr lang="vi-VN" sz="26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7280" y="2590800"/>
            <a:ext cx="83857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They usually go to the cinema or go for a picnic together</a:t>
            </a:r>
            <a:r>
              <a:rPr lang="en-US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i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5177" y="3581400"/>
            <a:ext cx="319876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b="1" i="1" dirty="0">
                <a:solidFill>
                  <a:srgbClr val="00B0F0"/>
                </a:solidFill>
                <a:latin typeface="+mj-lt"/>
              </a:rPr>
              <a:t>They don’t remember</a:t>
            </a:r>
            <a:r>
              <a:rPr lang="vi-VN" b="1" i="1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5029200"/>
            <a:ext cx="882047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They </a:t>
            </a:r>
            <a:r>
              <a:rPr lang="en-US" sz="2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made five-</a:t>
            </a:r>
            <a:r>
              <a:rPr lang="en-US" sz="2600" b="1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sz="2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sticky rice served with grilled chicken</a:t>
            </a:r>
            <a:r>
              <a:rPr lang="en-US" sz="2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3528" y="6248400"/>
            <a:ext cx="714407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sz="26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they provide a sense of belonging.</a:t>
            </a:r>
            <a:endParaRPr lang="vi-VN" sz="26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6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709</Words>
  <Application>Microsoft Office PowerPoint</Application>
  <PresentationFormat>On-screen Show (4:3)</PresentationFormat>
  <Paragraphs>114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CHECK THE OLD LESSON</vt:lpstr>
      <vt:lpstr>PowerPoint Presentation</vt:lpstr>
      <vt:lpstr>PowerPoint Presentation</vt:lpstr>
      <vt:lpstr>Task 2: 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AutoBVT</cp:lastModifiedBy>
  <cp:revision>44</cp:revision>
  <dcterms:created xsi:type="dcterms:W3CDTF">2016-10-23T13:36:05Z</dcterms:created>
  <dcterms:modified xsi:type="dcterms:W3CDTF">2019-04-02T14:45:09Z</dcterms:modified>
</cp:coreProperties>
</file>